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</p:sldMasterIdLst>
  <p:sldIdLst>
    <p:sldId id="256" r:id="rId2"/>
    <p:sldId id="269" r:id="rId3"/>
    <p:sldId id="261" r:id="rId4"/>
    <p:sldId id="262" r:id="rId5"/>
    <p:sldId id="265" r:id="rId6"/>
    <p:sldId id="259" r:id="rId7"/>
    <p:sldId id="270" r:id="rId8"/>
    <p:sldId id="272" r:id="rId9"/>
    <p:sldId id="267" r:id="rId10"/>
    <p:sldId id="264" r:id="rId11"/>
    <p:sldId id="273" r:id="rId12"/>
    <p:sldId id="276" r:id="rId13"/>
    <p:sldId id="274" r:id="rId14"/>
    <p:sldId id="275" r:id="rId15"/>
    <p:sldId id="266" r:id="rId16"/>
    <p:sldId id="271" r:id="rId17"/>
    <p:sldId id="277" r:id="rId18"/>
    <p:sldId id="26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08" y="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7385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914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7531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39447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2894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487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117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294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0877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138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094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968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7152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4017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579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7022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837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35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1700808"/>
            <a:ext cx="6336704" cy="374441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ru-RU" sz="14400" b="1" dirty="0" err="1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Профориентационные</a:t>
            </a:r>
            <a:r>
              <a:rPr lang="ru-RU" sz="14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игры как способ формирования  готовности  к выбору профессии</a:t>
            </a:r>
          </a:p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586891"/>
            <a:ext cx="6798734" cy="1303867"/>
          </a:xfr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C00000"/>
                </a:solidFill>
              </a:rPr>
              <a:t>Условия проведения </a:t>
            </a:r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профориентационных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игр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:</a:t>
            </a:r>
            <a:endParaRPr lang="ru-RU" sz="320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1547664" y="4832458"/>
            <a:ext cx="3643338" cy="101621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 lvl="0" algn="ctr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Соблюдение </a:t>
            </a: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принципа добровольности;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622768" y="2132438"/>
            <a:ext cx="4502874" cy="10081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 marL="320040" lvl="0" indent="-320040"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ü"/>
            </a:pPr>
            <a:r>
              <a:rPr lang="ru-RU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Поддержание </a:t>
            </a: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высокой динамики;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5109516" y="4725144"/>
            <a:ext cx="3571900" cy="160516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 lvl="0" algn="ctr">
              <a:spcBef>
                <a:spcPts val="700"/>
              </a:spcBef>
              <a:buClr>
                <a:schemeClr val="accent2"/>
              </a:buClr>
              <a:buSzPct val="60000"/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Не стремиться после каждого упражнения подводить обстоятельный итог.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77" y="3359903"/>
            <a:ext cx="4590686" cy="13652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898" y="3247864"/>
            <a:ext cx="4217136" cy="109737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138475" y="3366853"/>
            <a:ext cx="3688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	</a:t>
            </a:r>
            <a:r>
              <a:rPr lang="ru-RU" sz="2400" b="1" i="1" dirty="0"/>
              <a:t>Не проигрывать одно упражнение много раз;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8050" y="3359903"/>
            <a:ext cx="4392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Предоставлять </a:t>
            </a:r>
            <a:r>
              <a:rPr lang="ru-RU" sz="2400" b="1" i="1" dirty="0"/>
              <a:t>игрокам возможность высказываться как можно больше и чаще;</a:t>
            </a:r>
          </a:p>
        </p:txBody>
      </p:sp>
      <p:pic>
        <p:nvPicPr>
          <p:cNvPr id="7" name="Picture 4" descr="http://igorzuevich.com/wp-content/uploads/2015/09/Knigi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549664" y="4367547"/>
            <a:ext cx="1785950" cy="23812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420888"/>
            <a:ext cx="5184576" cy="39604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Квест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-игра «Путешествие по городу профессий»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80111" y="2060849"/>
            <a:ext cx="3168353" cy="3874284"/>
          </a:xfrm>
        </p:spPr>
        <p:txBody>
          <a:bodyPr>
            <a:noAutofit/>
          </a:bodyPr>
          <a:lstStyle/>
          <a:p>
            <a:r>
              <a:rPr lang="ru-RU" b="1" dirty="0"/>
              <a:t>Цели данной игры: стимулирование интереса учащихся к миру профессий и привлечение внимания учащихся к осознанному выбору будущего профессионального пути.</a:t>
            </a:r>
          </a:p>
        </p:txBody>
      </p:sp>
    </p:spTree>
    <p:extLst>
      <p:ext uri="{BB962C8B-B14F-4D97-AF65-F5344CB8AC3E}">
        <p14:creationId xmlns:p14="http://schemas.microsoft.com/office/powerpoint/2010/main" val="232942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Деловые игры «Собеседование с работодателем», «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Самопрезентация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12461" b="14237"/>
          <a:stretch/>
        </p:blipFill>
        <p:spPr>
          <a:xfrm>
            <a:off x="395536" y="2492896"/>
            <a:ext cx="5328591" cy="39625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24126" y="2413338"/>
            <a:ext cx="34198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Цели </a:t>
            </a:r>
            <a:r>
              <a:rPr lang="ru-RU" sz="2400" dirty="0" smtClean="0"/>
              <a:t>игры</a:t>
            </a:r>
            <a:r>
              <a:rPr lang="ru-RU" sz="2400" dirty="0"/>
              <a:t>: формирование представлений о различных социальных ролях и видах профессиональной деятельности, осознание связи между требованиями профессии к человеку и его личностными </a:t>
            </a:r>
            <a:r>
              <a:rPr lang="ru-RU" sz="2400" dirty="0" smtClean="0"/>
              <a:t>ресурсами.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0242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Сюжетно-ролевая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«Три судьбы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Цель игры: помочь учащимся разобраться в основных смыслах трудовой жизни применительно к различным стереотипам людей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717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Интеллектуально-познавательные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игры по профориентации «Что? Где? Когда?», «Морской бой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2852936"/>
            <a:ext cx="4349833" cy="34563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745369" y="2664162"/>
            <a:ext cx="42911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Цели этих игр: обобщить уже полученные знания и представления </a:t>
            </a:r>
            <a:r>
              <a:rPr lang="ru-RU" sz="2400" dirty="0" smtClean="0"/>
              <a:t>о </a:t>
            </a:r>
            <a:r>
              <a:rPr lang="ru-RU" sz="2400" dirty="0"/>
              <a:t>мире профессий; познакомиться с новыми современными профессиями, в игровой форме подготовить учащихся к осознанному и самостоятельному выбору профессий. </a:t>
            </a:r>
          </a:p>
        </p:txBody>
      </p:sp>
    </p:spTree>
    <p:extLst>
      <p:ext uri="{BB962C8B-B14F-4D97-AF65-F5344CB8AC3E}">
        <p14:creationId xmlns:p14="http://schemas.microsoft.com/office/powerpoint/2010/main" val="129923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0228" y="468925"/>
            <a:ext cx="6798734" cy="1303867"/>
          </a:xfr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Профориентационные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упражнения:</a:t>
            </a:r>
            <a:endParaRPr lang="ru-RU" sz="3200" dirty="0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 rot="211102">
            <a:off x="483237" y="1767746"/>
            <a:ext cx="3668176" cy="80516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«Профессия на букву…»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 rot="21174914">
            <a:off x="1228655" y="2846509"/>
            <a:ext cx="1986249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«Подарок»</a:t>
            </a: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 rot="21286425">
            <a:off x="585402" y="4577271"/>
            <a:ext cx="2482316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«Автопортрет»</a:t>
            </a:r>
          </a:p>
        </p:txBody>
      </p:sp>
      <p:pic>
        <p:nvPicPr>
          <p:cNvPr id="2050" name="Picture 2" descr="http://www.amberclub.org/upload/amberclub/upload/information_system_1/0/6/7/3/1/item_6731/information_items_6731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11339">
            <a:off x="3417518" y="4585177"/>
            <a:ext cx="1775392" cy="1183595"/>
          </a:xfrm>
          <a:prstGeom prst="rect">
            <a:avLst/>
          </a:prstGeom>
          <a:noFill/>
        </p:spPr>
      </p:pic>
      <p:sp>
        <p:nvSpPr>
          <p:cNvPr id="17" name="Содержимое 2"/>
          <p:cNvSpPr txBox="1">
            <a:spLocks/>
          </p:cNvSpPr>
          <p:nvPr/>
        </p:nvSpPr>
        <p:spPr>
          <a:xfrm rot="427115">
            <a:off x="376259" y="3714433"/>
            <a:ext cx="3486330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«Человек-профессия»</a:t>
            </a:r>
          </a:p>
        </p:txBody>
      </p:sp>
      <p:sp>
        <p:nvSpPr>
          <p:cNvPr id="20" name="Содержимое 2"/>
          <p:cNvSpPr txBox="1">
            <a:spLocks/>
          </p:cNvSpPr>
          <p:nvPr/>
        </p:nvSpPr>
        <p:spPr>
          <a:xfrm rot="21259995">
            <a:off x="5673212" y="1941191"/>
            <a:ext cx="1977882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«Цепочка»</a:t>
            </a:r>
          </a:p>
        </p:txBody>
      </p:sp>
      <p:sp>
        <p:nvSpPr>
          <p:cNvPr id="22" name="Содержимое 2"/>
          <p:cNvSpPr txBox="1">
            <a:spLocks/>
          </p:cNvSpPr>
          <p:nvPr/>
        </p:nvSpPr>
        <p:spPr>
          <a:xfrm rot="431742">
            <a:off x="5786446" y="4214818"/>
            <a:ext cx="2483073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«А вот  и я!»</a:t>
            </a:r>
          </a:p>
        </p:txBody>
      </p:sp>
      <p:pic>
        <p:nvPicPr>
          <p:cNvPr id="2056" name="Picture 8" descr="http://fixderma.ru/files/podar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88124">
            <a:off x="199606" y="4970095"/>
            <a:ext cx="1500198" cy="1721180"/>
          </a:xfrm>
          <a:prstGeom prst="rect">
            <a:avLst/>
          </a:prstGeom>
          <a:noFill/>
        </p:spPr>
      </p:pic>
      <p:sp>
        <p:nvSpPr>
          <p:cNvPr id="26" name="Содержимое 2"/>
          <p:cNvSpPr txBox="1">
            <a:spLocks/>
          </p:cNvSpPr>
          <p:nvPr/>
        </p:nvSpPr>
        <p:spPr>
          <a:xfrm rot="706959">
            <a:off x="1170438" y="5534300"/>
            <a:ext cx="2482316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«Кто есть кто»</a:t>
            </a:r>
          </a:p>
        </p:txBody>
      </p:sp>
      <p:pic>
        <p:nvPicPr>
          <p:cNvPr id="2058" name="Picture 10" descr="https://openclipart.org/image/2400px/svg_to_png/36865/gold-chain-curved-as-a-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458579">
            <a:off x="5647575" y="3078968"/>
            <a:ext cx="4643342" cy="1592279"/>
          </a:xfrm>
          <a:prstGeom prst="rect">
            <a:avLst/>
          </a:prstGeom>
          <a:noFill/>
        </p:spPr>
      </p:pic>
      <p:sp>
        <p:nvSpPr>
          <p:cNvPr id="29" name="Содержимое 2"/>
          <p:cNvSpPr txBox="1">
            <a:spLocks/>
          </p:cNvSpPr>
          <p:nvPr/>
        </p:nvSpPr>
        <p:spPr>
          <a:xfrm rot="21411661">
            <a:off x="5017885" y="3461781"/>
            <a:ext cx="3741334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Ловушки-капканчики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»</a:t>
            </a:r>
          </a:p>
        </p:txBody>
      </p:sp>
      <p:sp>
        <p:nvSpPr>
          <p:cNvPr id="30" name="Содержимое 2"/>
          <p:cNvSpPr txBox="1">
            <a:spLocks/>
          </p:cNvSpPr>
          <p:nvPr/>
        </p:nvSpPr>
        <p:spPr>
          <a:xfrm rot="21184033">
            <a:off x="5667530" y="4827451"/>
            <a:ext cx="2852424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«Звездный час»</a:t>
            </a:r>
          </a:p>
        </p:txBody>
      </p:sp>
      <p:sp>
        <p:nvSpPr>
          <p:cNvPr id="31" name="Содержимое 2"/>
          <p:cNvSpPr txBox="1">
            <a:spLocks/>
          </p:cNvSpPr>
          <p:nvPr/>
        </p:nvSpPr>
        <p:spPr>
          <a:xfrm rot="275847">
            <a:off x="5379986" y="5716597"/>
            <a:ext cx="3198877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«День из жизни…»</a:t>
            </a: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 rot="300205">
            <a:off x="5531790" y="2710934"/>
            <a:ext cx="2572042" cy="52512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«Самая-самая»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7" grpId="0" animBg="1"/>
      <p:bldP spid="20" grpId="0" animBg="1"/>
      <p:bldP spid="22" grpId="0" animBg="1"/>
      <p:bldP spid="26" grpId="0" animBg="1"/>
      <p:bldP spid="29" grpId="0" animBg="1"/>
      <p:bldP spid="30" grpId="0" animBg="1"/>
      <p:bldP spid="31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093746" y="836712"/>
            <a:ext cx="6798734" cy="1303867"/>
          </a:xfr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C00000"/>
                </a:solidFill>
              </a:rPr>
              <a:t>Отечественные методики </a:t>
            </a:r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профориентационных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игр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43808" y="2492896"/>
            <a:ext cx="5760640" cy="1800200"/>
          </a:xfr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Доктор педагогических наук, профессор кафедры возрастной психологии факультета психологии МГУ им. М.В. Ломоносова. </a:t>
            </a:r>
          </a:p>
          <a:p>
            <a:pPr algn="just">
              <a:buNone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		Автор учебных пособий, книг по проблемам профессионального и личностного самоопределения. </a:t>
            </a:r>
          </a:p>
          <a:p>
            <a:pPr>
              <a:buNone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6" name="Picture 2" descr="http://www.koob.pro/images/pryazhnik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636" y="1772817"/>
            <a:ext cx="2254163" cy="3240360"/>
          </a:xfrm>
          <a:prstGeom prst="rect">
            <a:avLst/>
          </a:prstGeom>
          <a:noFill/>
        </p:spPr>
      </p:pic>
      <p:pic>
        <p:nvPicPr>
          <p:cNvPr id="26628" name="Picture 4" descr="скачать Профориентация в школе: игры, упражнения, опросники бесплатн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4005064"/>
            <a:ext cx="1872208" cy="2647837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sp3d>
            <a:bevelT/>
          </a:sp3d>
        </p:spPr>
      </p:pic>
      <p:pic>
        <p:nvPicPr>
          <p:cNvPr id="26630" name="Picture 6" descr="http://profile.rudn.ru/upload/pryazhnikov_2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5004048" y="4005064"/>
            <a:ext cx="1789984" cy="2625916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sp3d>
            <a:bevelT/>
          </a:sp3d>
        </p:spPr>
      </p:pic>
      <p:pic>
        <p:nvPicPr>
          <p:cNvPr id="26632" name="Picture 8" descr="http://lib.mgppu.ru/SoftUnicode/AbsoRes/AbsoDbUnicode0/Notices/big/984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4005064"/>
            <a:ext cx="1728192" cy="2549082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476672"/>
            <a:ext cx="5175753" cy="388181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b="6956"/>
          <a:stretch/>
        </p:blipFill>
        <p:spPr>
          <a:xfrm>
            <a:off x="3434680" y="3861048"/>
            <a:ext cx="5709320" cy="2858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1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87624" y="116632"/>
            <a:ext cx="6798736" cy="481038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8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>Спасибо </a:t>
            </a:r>
          </a:p>
          <a:p>
            <a:pPr algn="ctr">
              <a:buNone/>
            </a:pPr>
            <a:r>
              <a:rPr lang="ru-RU" sz="88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abriola" pitchFamily="82" charset="0"/>
              </a:rPr>
              <a:t>за  внимание!</a:t>
            </a:r>
            <a:endParaRPr lang="ru-RU" sz="88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1475656" y="714356"/>
            <a:ext cx="6264696" cy="5162916"/>
          </a:xfrm>
          <a:prstGeom prst="rect">
            <a:avLst/>
          </a:prstGeo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ru-RU" sz="4400" b="1" dirty="0">
                <a:ln w="50800"/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«Мы не учимся быть артистами, художниками или писателями — мы учимся </a:t>
            </a:r>
            <a:r>
              <a:rPr lang="ru-RU" sz="4400" b="1" dirty="0" smtClean="0">
                <a:ln w="50800"/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быть».  </a:t>
            </a:r>
          </a:p>
          <a:p>
            <a:pPr lvl="0" algn="ctr" defTabSz="914400">
              <a:spcBef>
                <a:spcPct val="0"/>
              </a:spcBef>
              <a:defRPr/>
            </a:pPr>
            <a:r>
              <a:rPr lang="ru-RU" sz="4400" b="1" dirty="0">
                <a:ln w="50800"/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4400" b="1" dirty="0" smtClean="0">
                <a:ln w="50800"/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                      </a:t>
            </a:r>
            <a:r>
              <a:rPr lang="ru-RU" sz="3200" b="1" dirty="0" smtClean="0">
                <a:ln w="50800"/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Маккартни </a:t>
            </a:r>
            <a:r>
              <a:rPr lang="ru-RU" sz="3200" b="1" dirty="0">
                <a:ln w="50800"/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П.</a:t>
            </a:r>
            <a:endParaRPr kumimoji="0" lang="ru-RU" sz="3200" b="1" i="0" strike="noStrike" kern="1200" cap="none" spc="0" normalizeH="0" baseline="0" noProof="0" dirty="0">
              <a:ln w="50800"/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7355574" cy="936104"/>
          </a:xfr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dirty="0" smtClean="0">
                <a:ln w="50800"/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>
                <a:ln w="50800"/>
                <a:solidFill>
                  <a:srgbClr val="C00000"/>
                </a:solidFill>
              </a:rPr>
              <a:t/>
            </a:r>
            <a:br>
              <a:rPr lang="ru-RU" sz="3200" b="1" dirty="0">
                <a:ln w="50800"/>
                <a:solidFill>
                  <a:srgbClr val="C00000"/>
                </a:solidFill>
              </a:rPr>
            </a:br>
            <a:r>
              <a:rPr lang="ru-RU" sz="3200" b="1" dirty="0" smtClean="0">
                <a:ln w="50800"/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>
                <a:ln w="50800"/>
                <a:solidFill>
                  <a:srgbClr val="C00000"/>
                </a:solidFill>
              </a:rPr>
              <a:t/>
            </a:r>
            <a:br>
              <a:rPr lang="ru-RU" sz="3200" b="1" dirty="0">
                <a:ln w="50800"/>
                <a:solidFill>
                  <a:srgbClr val="C00000"/>
                </a:solidFill>
              </a:rPr>
            </a:br>
            <a:r>
              <a:rPr lang="ru-RU" sz="3200" b="1" dirty="0" smtClean="0">
                <a:ln w="50800"/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 smtClean="0">
                <a:ln w="50800"/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>
                <a:ln w="50800"/>
                <a:solidFill>
                  <a:srgbClr val="C00000"/>
                </a:solidFill>
              </a:rPr>
              <a:t/>
            </a:r>
            <a:br>
              <a:rPr lang="ru-RU" sz="3200" b="1" dirty="0">
                <a:ln w="50800"/>
                <a:solidFill>
                  <a:srgbClr val="C00000"/>
                </a:solidFill>
              </a:rPr>
            </a:br>
            <a:r>
              <a:rPr lang="ru-RU" sz="3600" b="1" dirty="0" smtClean="0">
                <a:ln w="50800"/>
                <a:solidFill>
                  <a:srgbClr val="C00000"/>
                </a:solidFill>
              </a:rPr>
              <a:t>Профориентация  </a:t>
            </a:r>
            <a:r>
              <a:rPr lang="ru-RU" sz="3600" b="1" dirty="0" smtClean="0">
                <a:ln w="50800"/>
                <a:solidFill>
                  <a:srgbClr val="C00000"/>
                </a:solidFill>
              </a:rPr>
              <a:t>в </a:t>
            </a:r>
            <a:r>
              <a:rPr lang="ru-RU" sz="3600" b="1" dirty="0" smtClean="0">
                <a:ln w="50800"/>
                <a:solidFill>
                  <a:srgbClr val="C00000"/>
                </a:solidFill>
              </a:rPr>
              <a:t>школе – </a:t>
            </a:r>
            <a:br>
              <a:rPr lang="ru-RU" sz="36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 smtClean="0">
                <a:ln w="50800"/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это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система учебно-воспитательной работы, направленная на </a:t>
            </a:r>
            <a:r>
              <a:rPr lang="ru-RU" sz="3200" b="1" i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формирование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у учащихся внутренней потребности  и готовности  к сознательному выбору профессии.</a:t>
            </a:r>
            <a:r>
              <a:rPr lang="ru-RU" sz="3200" b="1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ru-RU" sz="3200" b="1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ru-RU" sz="3200" dirty="0"/>
          </a:p>
        </p:txBody>
      </p:sp>
      <p:pic>
        <p:nvPicPr>
          <p:cNvPr id="9218" name="Picture 2" descr="http://www.omgtu.ru/general_information/faculties/faculty_of_pre_university_training/foto/vib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183606"/>
            <a:ext cx="3780514" cy="2449577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C00000"/>
                </a:solidFill>
              </a:rPr>
              <a:t>Задачи педагогов  по</a:t>
            </a:r>
            <a:br>
              <a:rPr lang="ru-RU" sz="32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профориентационной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работе:</a:t>
            </a:r>
            <a:endParaRPr lang="ru-RU" sz="3200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0" y="2000240"/>
            <a:ext cx="3071834" cy="1643074"/>
          </a:xfrm>
          <a:prstGeom prst="rect">
            <a:avLst/>
          </a:prstGeo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 marL="320040" lvl="0" indent="-320040"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сформировать положительное отношение  к труду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4500530" y="2219204"/>
            <a:ext cx="4247934" cy="1638424"/>
          </a:xfrm>
          <a:prstGeom prst="rect">
            <a:avLst/>
          </a:prstGeo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 marL="320040" lvl="0" indent="-320040"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научить соотносить требования, предъявляемые профессией, с индивидуальными качествами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7346" name="Picture 2" descr="http://www.hcpl.net/sites/default/files/ESL%20clas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2357422" y="2571744"/>
            <a:ext cx="3260315" cy="2571768"/>
          </a:xfrm>
          <a:prstGeom prst="rect">
            <a:avLst/>
          </a:prstGeom>
          <a:noFill/>
        </p:spPr>
      </p:pic>
      <p:sp>
        <p:nvSpPr>
          <p:cNvPr id="11" name="Содержимое 2"/>
          <p:cNvSpPr txBox="1">
            <a:spLocks/>
          </p:cNvSpPr>
          <p:nvPr/>
        </p:nvSpPr>
        <p:spPr>
          <a:xfrm>
            <a:off x="3995936" y="4750615"/>
            <a:ext cx="4785244" cy="1928802"/>
          </a:xfrm>
          <a:prstGeom prst="rect">
            <a:avLst/>
          </a:prstGeo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 marL="320040" lvl="0" indent="-320040"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научить анализировать свои возможности и способности, (сформировать потребность в осознании и оценке качеств и возможностей своей личности)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0" y="4929198"/>
            <a:ext cx="3571900" cy="1571636"/>
          </a:xfrm>
          <a:prstGeom prst="rect">
            <a:avLst/>
          </a:prstGeo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 marL="320040" lvl="0" indent="-320040" algn="ctr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Char char="Ø"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научить разбираться в содержании профессиональной деятельности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567651"/>
            <a:ext cx="6798734" cy="1651554"/>
          </a:xfr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C00000"/>
                </a:solidFill>
              </a:rPr>
              <a:t>Формы </a:t>
            </a:r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профориентационной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работы  </a:t>
            </a:r>
            <a:br>
              <a:rPr lang="ru-RU" sz="32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 smtClean="0">
                <a:ln w="50800"/>
                <a:solidFill>
                  <a:srgbClr val="C00000"/>
                </a:solidFill>
              </a:rPr>
              <a:t>   в 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школе:</a:t>
            </a:r>
            <a:endParaRPr lang="ru-RU" sz="3200" dirty="0"/>
          </a:p>
        </p:txBody>
      </p:sp>
      <p:sp>
        <p:nvSpPr>
          <p:cNvPr id="23" name="Содержимое 2"/>
          <p:cNvSpPr>
            <a:spLocks noGrp="1"/>
          </p:cNvSpPr>
          <p:nvPr>
            <p:ph idx="1"/>
          </p:nvPr>
        </p:nvSpPr>
        <p:spPr>
          <a:xfrm rot="513725">
            <a:off x="1207696" y="1262471"/>
            <a:ext cx="2101964" cy="5715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Пассивные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 rot="21228400">
            <a:off x="0" y="2143116"/>
            <a:ext cx="3929090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встречи со специалистами, </a:t>
            </a:r>
          </a:p>
          <a:p>
            <a:pPr lvl="0"/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 rot="21254987">
            <a:off x="445184" y="3024396"/>
            <a:ext cx="4786346" cy="5715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тематические вечера, викторины,</a:t>
            </a: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71472" y="5857892"/>
            <a:ext cx="8143932" cy="7858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посещение школьниками «ярмарок профессий», учебных заведений, предприятий города.</a:t>
            </a:r>
            <a:endParaRPr lang="ru-RU" sz="2000" b="1" dirty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4274" name="Picture 2" descr="http://www.topdekor.by/assets/images/stendy_shkola/sh-00-124.jpg"/>
          <p:cNvPicPr>
            <a:picLocks noChangeAspect="1" noChangeArrowheads="1"/>
          </p:cNvPicPr>
          <p:nvPr/>
        </p:nvPicPr>
        <p:blipFill>
          <a:blip r:embed="rId2" cstate="print"/>
          <a:srcRect l="17708" t="6818" r="18516" b="7272"/>
          <a:stretch>
            <a:fillRect/>
          </a:stretch>
        </p:blipFill>
        <p:spPr bwMode="auto">
          <a:xfrm>
            <a:off x="4929190" y="1428736"/>
            <a:ext cx="3929090" cy="3992463"/>
          </a:xfrm>
          <a:prstGeom prst="rect">
            <a:avLst/>
          </a:prstGeom>
          <a:noFill/>
          <a:scene3d>
            <a:camera prst="perspectiveHeroicExtremeLeftFacing"/>
            <a:lightRig rig="threePt" dir="t"/>
          </a:scene3d>
        </p:spPr>
      </p:pic>
      <p:sp>
        <p:nvSpPr>
          <p:cNvPr id="15" name="Содержимое 2"/>
          <p:cNvSpPr txBox="1">
            <a:spLocks/>
          </p:cNvSpPr>
          <p:nvPr/>
        </p:nvSpPr>
        <p:spPr>
          <a:xfrm>
            <a:off x="1857356" y="3500438"/>
            <a:ext cx="6286544" cy="5000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просмотр презентаций, видеофильмов,</a:t>
            </a: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 rot="21296845">
            <a:off x="509702" y="4136628"/>
            <a:ext cx="6357982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консультирование учащихся  и их родителей,</a:t>
            </a: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>
            <a:off x="0" y="4786322"/>
            <a:ext cx="8143932" cy="5000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выставки учащихся по декоративно-прикладному искусству, </a:t>
            </a: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 rot="21449729">
            <a:off x="791262" y="5321244"/>
            <a:ext cx="8143932" cy="42865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оформление стендов и витрин, посвященных профессиям, </a:t>
            </a: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1428728" y="2500306"/>
            <a:ext cx="4786346" cy="4286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классные беседы о профессиях,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5" grpId="0" animBg="1"/>
      <p:bldP spid="16" grpId="0" animBg="1"/>
      <p:bldP spid="17" grpId="0" animBg="1"/>
      <p:bldP spid="1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331365"/>
            <a:ext cx="6798734" cy="1387871"/>
          </a:xfr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C00000"/>
                </a:solidFill>
              </a:rPr>
              <a:t>Формы </a:t>
            </a:r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профориентационной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работы в школе:</a:t>
            </a:r>
            <a:endParaRPr lang="ru-RU" sz="3200" dirty="0"/>
          </a:p>
        </p:txBody>
      </p:sp>
      <p:sp>
        <p:nvSpPr>
          <p:cNvPr id="14" name="Содержимое 2"/>
          <p:cNvSpPr>
            <a:spLocks noGrp="1"/>
          </p:cNvSpPr>
          <p:nvPr>
            <p:ph idx="1"/>
          </p:nvPr>
        </p:nvSpPr>
        <p:spPr>
          <a:xfrm rot="20882461">
            <a:off x="695646" y="1266049"/>
            <a:ext cx="2101964" cy="5715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Активные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 rot="21442485">
            <a:off x="3433796" y="4036126"/>
            <a:ext cx="4643470" cy="71438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проведение старшеклассниками </a:t>
            </a:r>
          </a:p>
          <a:p>
            <a:pPr lvl="0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занятий  в младших классах,</a:t>
            </a:r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1475656" y="5761729"/>
            <a:ext cx="7000956" cy="10001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lvl="1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участие школьников  в конкурсах  в рамках</a:t>
            </a:r>
          </a:p>
          <a:p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тематических недель, посвященных профессиям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одержимое 2"/>
          <p:cNvSpPr txBox="1">
            <a:spLocks/>
          </p:cNvSpPr>
          <p:nvPr/>
        </p:nvSpPr>
        <p:spPr>
          <a:xfrm rot="209605">
            <a:off x="2647978" y="2924482"/>
            <a:ext cx="6215106" cy="100131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«профессиональные пробы» школьников – </a:t>
            </a:r>
          </a:p>
          <a:p>
            <a:pPr lvl="0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первая практика знакомства  с профессиями </a:t>
            </a:r>
          </a:p>
          <a:p>
            <a:pPr lvl="0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 в условиях производства,</a:t>
            </a:r>
          </a:p>
        </p:txBody>
      </p:sp>
      <p:sp>
        <p:nvSpPr>
          <p:cNvPr id="16" name="Содержимое 2"/>
          <p:cNvSpPr txBox="1">
            <a:spLocks/>
          </p:cNvSpPr>
          <p:nvPr/>
        </p:nvSpPr>
        <p:spPr>
          <a:xfrm rot="21383138">
            <a:off x="1872366" y="1581705"/>
            <a:ext cx="7000924" cy="107157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lvl="0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сюжетно-ролевые </a:t>
            </a:r>
            <a:r>
              <a:rPr lang="ru-RU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профориентационные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игры  и др.)</a:t>
            </a:r>
          </a:p>
          <a:p>
            <a:pPr lvl="0">
              <a:buFont typeface="Wingdings" pitchFamily="2" charset="2"/>
              <a:buChar char="ü"/>
            </a:pPr>
            <a:r>
              <a:rPr lang="ru-RU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профориентационные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игры (деловые игры, игры-     погружения, игры-путешествия, </a:t>
            </a:r>
            <a:r>
              <a:rPr lang="ru-RU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игротренинги</a:t>
            </a: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endParaRPr lang="ru-RU" sz="2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одержимое 2"/>
          <p:cNvSpPr txBox="1">
            <a:spLocks/>
          </p:cNvSpPr>
          <p:nvPr/>
        </p:nvSpPr>
        <p:spPr>
          <a:xfrm rot="213613">
            <a:off x="3198860" y="4842369"/>
            <a:ext cx="5929322" cy="7858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 fontScale="92500"/>
          </a:bodyPr>
          <a:lstStyle/>
          <a:p>
            <a:pPr lvl="0">
              <a:buFont typeface="Wingdings" pitchFamily="2" charset="2"/>
              <a:buChar char="ü"/>
            </a:pP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участие детей  в школьных кружках </a:t>
            </a:r>
          </a:p>
          <a:p>
            <a:pPr lvl="0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  и секциях по профессиональным интересам,</a:t>
            </a:r>
          </a:p>
        </p:txBody>
      </p:sp>
      <p:pic>
        <p:nvPicPr>
          <p:cNvPr id="5122" name="Picture 2" descr="http://i667.photobucket.com/albums/vv34/eMiLeH666/smile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29619">
            <a:off x="335210" y="1568474"/>
            <a:ext cx="648072" cy="648072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74" y="3696638"/>
            <a:ext cx="2867109" cy="215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50800"/>
                <a:solidFill>
                  <a:srgbClr val="C00000"/>
                </a:solidFill>
              </a:rPr>
              <a:t>Преимущества использования </a:t>
            </a:r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профориентационных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игр  и упражнений:</a:t>
            </a:r>
            <a:endParaRPr lang="ru-RU" sz="32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904415" y="3496182"/>
            <a:ext cx="2061419" cy="12925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 lnSpcReduction="10000"/>
          </a:bodyPr>
          <a:lstStyle/>
          <a:p>
            <a:pPr lvl="0"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добровольно подчиняется правилам игры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962141" y="2407654"/>
            <a:ext cx="2736304" cy="158417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 lnSpcReduction="10000"/>
          </a:bodyPr>
          <a:lstStyle/>
          <a:p>
            <a:pPr lvl="0"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 процессе игры размышляет  о своем профессиональном будущем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89570" y="2407654"/>
            <a:ext cx="2376264" cy="7920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lvl="0"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воспринимает игру с интересом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851876" y="5085184"/>
            <a:ext cx="2376263" cy="10801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/>
          </a:bodyPr>
          <a:lstStyle/>
          <a:p>
            <a:pPr lvl="0"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чувствует себя инициативным, значимым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5751799" y="4365104"/>
            <a:ext cx="2736304" cy="1800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>
            <a:normAutofit lnSpcReduction="10000"/>
          </a:bodyPr>
          <a:lstStyle/>
          <a:p>
            <a:pPr lvl="0" algn="ctr"/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осознает свои интересы, способности, связанные  с выбором профессии </a:t>
            </a:r>
          </a:p>
        </p:txBody>
      </p:sp>
      <p:pic>
        <p:nvPicPr>
          <p:cNvPr id="1038" name="Picture 14" descr="http://25mb.ru/img/picture/Oct/10/4cb758a9c62bdf6155fd7d9be4669364/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965834" y="2366802"/>
            <a:ext cx="1656184" cy="2323748"/>
          </a:xfrm>
          <a:prstGeom prst="rect">
            <a:avLst/>
          </a:prstGeom>
          <a:noFill/>
        </p:spPr>
      </p:pic>
      <p:pic>
        <p:nvPicPr>
          <p:cNvPr id="1040" name="Picture 16" descr="http://malls72.ru/wp-content/uploads/2013/03/vopro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000" r="8000" b="2609"/>
          <a:stretch>
            <a:fillRect/>
          </a:stretch>
        </p:blipFill>
        <p:spPr bwMode="auto">
          <a:xfrm flipH="1">
            <a:off x="4489494" y="2528900"/>
            <a:ext cx="1317139" cy="2169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620689"/>
            <a:ext cx="6798734" cy="159851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 </a:t>
            </a:r>
            <a:r>
              <a:rPr lang="ru-RU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профориентационных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игр: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060848"/>
            <a:ext cx="8208912" cy="3672408"/>
          </a:xfrm>
        </p:spPr>
        <p:txBody>
          <a:bodyPr>
            <a:noAutofit/>
          </a:bodyPr>
          <a:lstStyle/>
          <a:p>
            <a:r>
              <a:rPr lang="ru-RU" b="1" dirty="0"/>
              <a:t>Игры-«заигрывания», или </a:t>
            </a:r>
            <a:r>
              <a:rPr lang="ru-RU" b="1" dirty="0" err="1"/>
              <a:t>профориентационные</a:t>
            </a:r>
            <a:r>
              <a:rPr lang="ru-RU" b="1" dirty="0"/>
              <a:t> игровые упражнения.</a:t>
            </a:r>
          </a:p>
          <a:p>
            <a:r>
              <a:rPr lang="ru-RU" b="1" dirty="0" smtClean="0"/>
              <a:t>Деловые игры.</a:t>
            </a:r>
          </a:p>
          <a:p>
            <a:r>
              <a:rPr lang="ru-RU" b="1" dirty="0" smtClean="0"/>
              <a:t>Сюжетно-ролевые игры</a:t>
            </a:r>
          </a:p>
          <a:p>
            <a:r>
              <a:rPr lang="ru-RU" b="1" dirty="0" smtClean="0"/>
              <a:t>Бланковые </a:t>
            </a:r>
            <a:r>
              <a:rPr lang="ru-RU" b="1" dirty="0"/>
              <a:t>игры с классом.</a:t>
            </a:r>
          </a:p>
          <a:p>
            <a:r>
              <a:rPr lang="ru-RU" b="1" dirty="0"/>
              <a:t>Карточные информационно- поисковые системы (</a:t>
            </a:r>
            <a:r>
              <a:rPr lang="ru-RU" b="1" dirty="0" err="1"/>
              <a:t>профессьянсы</a:t>
            </a:r>
            <a:r>
              <a:rPr lang="ru-RU" b="1" dirty="0"/>
              <a:t>).</a:t>
            </a:r>
          </a:p>
          <a:p>
            <a:r>
              <a:rPr lang="ru-RU" b="1" dirty="0" smtClean="0"/>
              <a:t>Тематические </a:t>
            </a:r>
            <a:r>
              <a:rPr lang="ru-RU" b="1" dirty="0" err="1"/>
              <a:t>квесты</a:t>
            </a:r>
            <a:r>
              <a:rPr lang="ru-RU" b="1" dirty="0"/>
              <a:t>.</a:t>
            </a:r>
          </a:p>
          <a:p>
            <a:r>
              <a:rPr lang="ru-RU" b="1" dirty="0" smtClean="0"/>
              <a:t>Интерактивные </a:t>
            </a:r>
            <a:r>
              <a:rPr lang="ru-RU" b="1" dirty="0" err="1"/>
              <a:t>профориентационные</a:t>
            </a:r>
            <a:r>
              <a:rPr lang="ru-RU" b="1" dirty="0"/>
              <a:t> игры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7013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7923" y="249932"/>
            <a:ext cx="6798734" cy="1303867"/>
          </a:xfr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Профориентационные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 игры </a:t>
            </a:r>
            <a:br>
              <a:rPr lang="ru-RU" sz="3200" b="1" dirty="0" smtClean="0">
                <a:ln w="50800"/>
                <a:solidFill>
                  <a:srgbClr val="C00000"/>
                </a:solidFill>
              </a:rPr>
            </a:br>
            <a:r>
              <a:rPr lang="ru-RU" sz="3200" b="1" dirty="0" smtClean="0">
                <a:ln w="50800"/>
                <a:solidFill>
                  <a:srgbClr val="C00000"/>
                </a:solidFill>
              </a:rPr>
              <a:t>(автор – </a:t>
            </a:r>
            <a:r>
              <a:rPr lang="ru-RU" sz="3200" b="1" dirty="0" err="1" smtClean="0">
                <a:ln w="50800"/>
                <a:solidFill>
                  <a:srgbClr val="C00000"/>
                </a:solidFill>
              </a:rPr>
              <a:t>Пряжников</a:t>
            </a:r>
            <a:r>
              <a:rPr lang="ru-RU" sz="3200" b="1" dirty="0" smtClean="0">
                <a:ln w="50800"/>
                <a:solidFill>
                  <a:srgbClr val="C00000"/>
                </a:solidFill>
              </a:rPr>
              <a:t> Н.С.):</a:t>
            </a:r>
            <a:endParaRPr lang="ru-RU" sz="3200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 rot="211102">
            <a:off x="428453" y="2076311"/>
            <a:ext cx="4651606" cy="2000264"/>
          </a:xfrm>
          <a:prstGeom prst="rect">
            <a:avLst/>
          </a:prstGeom>
        </p:spPr>
        <p:style>
          <a:lnRef idx="2">
            <a:schemeClr val="accent2"/>
          </a:lnRef>
          <a:fillRef idx="1001">
            <a:schemeClr val="lt2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/>
              <a:t>“Пришельцы”,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/>
              <a:t> “Три ветерана” (“Три судьбы”),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/>
              <a:t> “Остров”, “Спящий город”,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/>
              <a:t> “Существо” (с элементами экологического воспитания)</a:t>
            </a: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214282" y="1500174"/>
            <a:ext cx="4714908" cy="571504"/>
          </a:xfrm>
          <a:prstGeom prst="rect">
            <a:avLst/>
          </a:prstGeo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>
            <a:normAutofit fontScale="92500"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Ценностно-нравственные:</a:t>
            </a: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 rot="21314696">
            <a:off x="2311466" y="4459290"/>
            <a:ext cx="4929222" cy="2000264"/>
          </a:xfrm>
          <a:prstGeom prst="rect">
            <a:avLst/>
          </a:prstGeom>
        </p:spPr>
        <p:style>
          <a:lnRef idx="0">
            <a:schemeClr val="accent3"/>
          </a:lnRef>
          <a:fillRef idx="1001">
            <a:schemeClr val="lt2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“Стажеры-инопланетяне”, “Ассоциации”, 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“Угадай профессию”, “Вакансия”, 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“Новичок–Наставник”, 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“Завод” </a:t>
            </a:r>
            <a:r>
              <a:rPr lang="ru-RU" sz="2400" b="1" dirty="0" smtClean="0">
                <a:solidFill>
                  <a:schemeClr val="tx1"/>
                </a:solidFill>
              </a:rPr>
              <a:t>, </a:t>
            </a:r>
            <a:r>
              <a:rPr lang="ru-RU" sz="2400" b="1" dirty="0" smtClean="0">
                <a:solidFill>
                  <a:schemeClr val="tx1"/>
                </a:solidFill>
              </a:rPr>
              <a:t>“Музей”.</a:t>
            </a: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 rot="252579">
            <a:off x="5255296" y="2706698"/>
            <a:ext cx="3571900" cy="1714512"/>
          </a:xfrm>
          <a:prstGeom prst="rect">
            <a:avLst/>
          </a:prstGeom>
        </p:spPr>
        <p:style>
          <a:lnRef idx="0">
            <a:schemeClr val="accent4"/>
          </a:lnRef>
          <a:fillRef idx="1001">
            <a:schemeClr val="lt2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>
            <a:noAutofit/>
          </a:bodyPr>
          <a:lstStyle/>
          <a:p>
            <a:pPr>
              <a:buFont typeface="Wingdings" pitchFamily="2" charset="2"/>
              <a:buChar char="ü"/>
            </a:pPr>
            <a:r>
              <a:rPr lang="ru-RU" sz="2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“</a:t>
            </a:r>
            <a:r>
              <a:rPr lang="ru-RU" sz="2400" b="1" dirty="0" err="1" smtClean="0">
                <a:solidFill>
                  <a:schemeClr val="tx1"/>
                </a:solidFill>
              </a:rPr>
              <a:t>Профконсультация</a:t>
            </a:r>
            <a:r>
              <a:rPr lang="ru-RU" sz="2400" b="1" dirty="0" smtClean="0">
                <a:solidFill>
                  <a:schemeClr val="tx1"/>
                </a:solidFill>
              </a:rPr>
              <a:t>”, “Приемная комиссия”, 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“Пять шагов”, 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1"/>
                </a:solidFill>
              </a:rPr>
              <a:t>“Советчик”.</a:t>
            </a: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57158" y="4000504"/>
            <a:ext cx="4714908" cy="571504"/>
          </a:xfrm>
          <a:prstGeom prst="rect">
            <a:avLst/>
          </a:prstGeo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>
            <a:normAutofit fontScale="92500"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Пробно-ознакомительные:</a:t>
            </a: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4877290" y="1889858"/>
            <a:ext cx="4429124" cy="935386"/>
          </a:xfrm>
          <a:prstGeom prst="rect">
            <a:avLst/>
          </a:prstGeom>
        </p:spPr>
        <p:style>
          <a:lnRef idx="0">
            <a:schemeClr val="accent2"/>
          </a:lnRef>
          <a:fillRef idx="1001">
            <a:schemeClr val="l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>
            <a:normAutofit lnSpcReduction="10000"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Деловые и сюжетно-ролевые игры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1002</TotalTime>
  <Words>566</Words>
  <Application>Microsoft Office PowerPoint</Application>
  <PresentationFormat>Экран (4:3)</PresentationFormat>
  <Paragraphs>94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Gabriola</vt:lpstr>
      <vt:lpstr>Garamond</vt:lpstr>
      <vt:lpstr>Wingdings</vt:lpstr>
      <vt:lpstr>Натуральные материалы</vt:lpstr>
      <vt:lpstr>Презентация PowerPoint</vt:lpstr>
      <vt:lpstr>Презентация PowerPoint</vt:lpstr>
      <vt:lpstr>       Профориентация  в школе –   это система учебно-воспитательной работы, направленная на формирование  у учащихся внутренней потребности  и готовности  к сознательному выбору профессии. </vt:lpstr>
      <vt:lpstr>Задачи педагогов  по профориентационной работе:</vt:lpstr>
      <vt:lpstr>Формы профориентационной работы      в школе:</vt:lpstr>
      <vt:lpstr>Формы профориентационной работы в школе:</vt:lpstr>
      <vt:lpstr>Преимущества использования профориентационных игр  и упражнений:</vt:lpstr>
      <vt:lpstr>Виды профориентационных игр:</vt:lpstr>
      <vt:lpstr>Профориентационные  игры  (автор – Пряжников Н.С.):</vt:lpstr>
      <vt:lpstr>Условия проведения профориентационных игр:</vt:lpstr>
      <vt:lpstr>Квест-игра «Путешествие по городу профессий»</vt:lpstr>
      <vt:lpstr>Деловые игры «Собеседование с работодателем», «Самопрезентация»</vt:lpstr>
      <vt:lpstr>Сюжетно-ролевая игра «Три судьбы»</vt:lpstr>
      <vt:lpstr>Интеллектуально-познавательные игры по профориентации «Что? Где? Когда?», «Морской бой».</vt:lpstr>
      <vt:lpstr>Профориентационные упражнения:</vt:lpstr>
      <vt:lpstr>Отечественные методики профориентационных игр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Станислав Винокуров</cp:lastModifiedBy>
  <cp:revision>190</cp:revision>
  <dcterms:created xsi:type="dcterms:W3CDTF">2016-01-24T09:56:47Z</dcterms:created>
  <dcterms:modified xsi:type="dcterms:W3CDTF">2021-03-14T19:46:58Z</dcterms:modified>
</cp:coreProperties>
</file>